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25"/>
  </p:notesMasterIdLst>
  <p:sldIdLst>
    <p:sldId id="425" r:id="rId3"/>
    <p:sldId id="347" r:id="rId4"/>
    <p:sldId id="432" r:id="rId5"/>
    <p:sldId id="426" r:id="rId6"/>
    <p:sldId id="427" r:id="rId7"/>
    <p:sldId id="352" r:id="rId8"/>
    <p:sldId id="351" r:id="rId9"/>
    <p:sldId id="366" r:id="rId10"/>
    <p:sldId id="367" r:id="rId11"/>
    <p:sldId id="373" r:id="rId12"/>
    <p:sldId id="428" r:id="rId13"/>
    <p:sldId id="429" r:id="rId14"/>
    <p:sldId id="430" r:id="rId15"/>
    <p:sldId id="368" r:id="rId16"/>
    <p:sldId id="404" r:id="rId17"/>
    <p:sldId id="405" r:id="rId18"/>
    <p:sldId id="406" r:id="rId19"/>
    <p:sldId id="369" r:id="rId20"/>
    <p:sldId id="370" r:id="rId21"/>
    <p:sldId id="431" r:id="rId22"/>
    <p:sldId id="402" r:id="rId23"/>
    <p:sldId id="273" r:id="rId2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06" autoAdjust="0"/>
    <p:restoredTop sz="96928"/>
  </p:normalViewPr>
  <p:slideViewPr>
    <p:cSldViewPr snapToGrid="0" snapToObjects="1" showGuides="1">
      <p:cViewPr varScale="1">
        <p:scale>
          <a:sx n="127" d="100"/>
          <a:sy n="127" d="100"/>
        </p:scale>
        <p:origin x="23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4/25/20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3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4/25/20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ilientdb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176" y="176046"/>
            <a:ext cx="10972800" cy="158812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Permissioned Blockchain Through the </a:t>
            </a:r>
            <a:b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Looking Glass: Architectural and </a:t>
            </a:r>
            <a:b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Lessons Learned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251" y="3554567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787" y="5581060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9891" y="5608903"/>
            <a:ext cx="2097104" cy="844805"/>
          </a:xfrm>
          <a:prstGeom prst="rect">
            <a:avLst/>
          </a:prstGeom>
        </p:spPr>
      </p:pic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149" y="1896399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5430308" y="3554567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8424796" y="3557455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3934237" y="4061728"/>
            <a:ext cx="3769997" cy="11798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54EF32C-DC30-9049-8824-617A0DA4A634}"/>
              </a:ext>
            </a:extLst>
          </p:cNvPr>
          <p:cNvSpPr txBox="1">
            <a:spLocks/>
          </p:cNvSpPr>
          <p:nvPr/>
        </p:nvSpPr>
        <p:spPr bwMode="auto">
          <a:xfrm>
            <a:off x="1" y="6552754"/>
            <a:ext cx="3597310" cy="2862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 eaLnBrk="1" hangingPunct="1"/>
            <a:r>
              <a:rPr lang="en-US" sz="14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*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Proceedings of the 40</a:t>
            </a:r>
            <a:r>
              <a:rPr lang="en-US" sz="1400" baseline="30000" dirty="0">
                <a:solidFill>
                  <a:schemeClr val="tx1"/>
                </a:solidFill>
                <a:latin typeface="Palatino Linotype" panose="02040502050505030304" pitchFamily="18" charset="0"/>
              </a:rPr>
              <a:t>th</a:t>
            </a:r>
            <a:r>
              <a:rPr lang="en-US" sz="1400" dirty="0">
                <a:solidFill>
                  <a:schemeClr val="tx1"/>
                </a:solidFill>
                <a:latin typeface="Palatino Linotype" panose="02040502050505030304" pitchFamily="18" charset="0"/>
              </a:rPr>
              <a:t> IEEE ICDCS 2020</a:t>
            </a:r>
            <a:endParaRPr lang="en-US" sz="1400" b="0" dirty="0">
              <a:solidFill>
                <a:schemeClr val="tx1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403" y="1916527"/>
            <a:ext cx="1627100" cy="1627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2BD7E6-4BD3-FB4E-A184-49504E354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8257" y="1905588"/>
            <a:ext cx="1410119" cy="16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86573" y="1399074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83393" y="2392728"/>
            <a:ext cx="7737231" cy="3680366"/>
          </a:xfrm>
        </p:spPr>
        <p:txBody>
          <a:bodyPr rtlCol="0"/>
          <a:lstStyle/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F50B92-E0BB-5C4E-AF78-17BEA11BCC7B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76A8D-77B8-5F48-882B-B54AB373511C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CE88F8F-CC0F-CA4B-9EDF-DD29F12E3136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6A8EC-2A79-0B42-8DD9-526173823A71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2364290-A6CD-D44A-B69D-A7ECEBD1702C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35E0-852A-3A46-ACB6-CDDC1B514EBC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2CFEB-AD94-9B42-B19B-C1ACAFCB5B62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3" name="Magnetic Disk 12">
            <a:extLst>
              <a:ext uri="{FF2B5EF4-FFF2-40B4-BE49-F238E27FC236}">
                <a16:creationId xmlns:a16="http://schemas.microsoft.com/office/drawing/2014/main" id="{BB04E308-0E25-1841-937D-C75C24B6037D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DFBDC-3D49-9646-9944-C28D78701069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FEF721B2-690A-F84C-8079-7F86B0DB34F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DC1FDDD-3D87-324C-B4B2-C2643CDB7907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7A8930B-226F-664C-92FE-DA5BF1DFEEBD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7BC504-68D2-5A4D-BF84-E416E2EA0921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8F3AC4-0795-D94D-B54B-31A9DF90EA6A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5732B1-EF1E-F847-A49F-49D227F5212B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1" name="Multidocument 20">
            <a:extLst>
              <a:ext uri="{FF2B5EF4-FFF2-40B4-BE49-F238E27FC236}">
                <a16:creationId xmlns:a16="http://schemas.microsoft.com/office/drawing/2014/main" id="{C756D5E4-514D-014A-A9E7-EB08C3DEAABF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D7CA-3282-F844-B096-52A545A5EAE9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C9A3A9-F1C0-794F-A1AD-6B27F5FDFFBB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B434A78-BE56-8146-89FE-266F544056D1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236D4-14D9-B842-9BF5-708D72574F5B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D3CFE0-5EA8-2A4F-9AA8-872032BB8D12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84E2743B-3AB0-FF48-A6B1-FE25496FFBB0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31270B0-E2D6-B64E-A720-64DD1D737C93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E446EA-D4FB-1441-8BBD-77A8551281B4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irect Access Storage 29">
            <a:extLst>
              <a:ext uri="{FF2B5EF4-FFF2-40B4-BE49-F238E27FC236}">
                <a16:creationId xmlns:a16="http://schemas.microsoft.com/office/drawing/2014/main" id="{D24B4EF5-9FFD-284E-A9E8-604E7670CCF7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343C5869-5129-BA4D-A1C2-7BB86B1BD59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ABE311-34DD-D447-BC0A-200116C7D3D2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06CF0F-7F02-5543-88A8-7C415E0CCF71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26C51172-64FA-4347-A237-23625D73681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264720B-BB7F-364D-BB83-EFF5907310D5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Left Arrow 35">
            <a:extLst>
              <a:ext uri="{FF2B5EF4-FFF2-40B4-BE49-F238E27FC236}">
                <a16:creationId xmlns:a16="http://schemas.microsoft.com/office/drawing/2014/main" id="{46679428-8E42-B140-8293-6A104519AEC9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5A6ED652-1266-AC4C-BC8C-46F10EE368FB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FF58B8F4-8C25-A346-9160-F28252668A22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2F6ACEE1-D62E-A540-9B2B-9B2FF77B80F3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ightning Bolt 39">
            <a:extLst>
              <a:ext uri="{FF2B5EF4-FFF2-40B4-BE49-F238E27FC236}">
                <a16:creationId xmlns:a16="http://schemas.microsoft.com/office/drawing/2014/main" id="{21F2C12D-C723-AC44-A6A4-D74732DE338E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E5FB3287-CCAD-7A44-8AEF-D23887B2D2E1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50A4C129-2FC4-B043-AD97-24589A6B8A37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95951C-EA18-E144-955E-C884DDF57120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43774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086E42-ECB3-6546-9E3B-7AD46F6224FF}"/>
              </a:ext>
            </a:extLst>
          </p:cNvPr>
          <p:cNvSpPr txBox="1"/>
          <p:nvPr/>
        </p:nvSpPr>
        <p:spPr>
          <a:xfrm>
            <a:off x="3699396" y="2699797"/>
            <a:ext cx="124898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007151-9488-8046-965E-03AAD447C3C9}"/>
              </a:ext>
            </a:extLst>
          </p:cNvPr>
          <p:cNvSpPr txBox="1"/>
          <p:nvPr/>
        </p:nvSpPr>
        <p:spPr>
          <a:xfrm>
            <a:off x="3589946" y="3727000"/>
            <a:ext cx="152605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Commit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8E3932-0B76-7B4A-96E0-77B14E091353}"/>
              </a:ext>
            </a:extLst>
          </p:cNvPr>
          <p:cNvSpPr txBox="1"/>
          <p:nvPr/>
        </p:nvSpPr>
        <p:spPr>
          <a:xfrm>
            <a:off x="2901617" y="3067797"/>
            <a:ext cx="797013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8FDFF9-23A1-054A-81BA-0A2F504DB51C}"/>
              </a:ext>
            </a:extLst>
          </p:cNvPr>
          <p:cNvSpPr txBox="1"/>
          <p:nvPr/>
        </p:nvSpPr>
        <p:spPr>
          <a:xfrm>
            <a:off x="2044245" y="2526288"/>
            <a:ext cx="14489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67C150-88B4-5349-B3A3-BDEF589DC71A}"/>
              </a:ext>
            </a:extLst>
          </p:cNvPr>
          <p:cNvSpPr txBox="1"/>
          <p:nvPr/>
        </p:nvSpPr>
        <p:spPr>
          <a:xfrm>
            <a:off x="94453" y="3650903"/>
            <a:ext cx="249117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49" name="Lightning Bolt 48">
            <a:extLst>
              <a:ext uri="{FF2B5EF4-FFF2-40B4-BE49-F238E27FC236}">
                <a16:creationId xmlns:a16="http://schemas.microsoft.com/office/drawing/2014/main" id="{3AED06C7-EAC0-E941-866E-907450D4C001}"/>
              </a:ext>
            </a:extLst>
          </p:cNvPr>
          <p:cNvSpPr/>
          <p:nvPr/>
        </p:nvSpPr>
        <p:spPr>
          <a:xfrm>
            <a:off x="3077746" y="355601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0" name="Lightning Bolt 49">
            <a:extLst>
              <a:ext uri="{FF2B5EF4-FFF2-40B4-BE49-F238E27FC236}">
                <a16:creationId xmlns:a16="http://schemas.microsoft.com/office/drawing/2014/main" id="{1815A941-18F3-3B48-95C2-C999646C6365}"/>
              </a:ext>
            </a:extLst>
          </p:cNvPr>
          <p:cNvSpPr/>
          <p:nvPr/>
        </p:nvSpPr>
        <p:spPr>
          <a:xfrm>
            <a:off x="3100038" y="504431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1" name="Lightning Bolt 50">
            <a:extLst>
              <a:ext uri="{FF2B5EF4-FFF2-40B4-BE49-F238E27FC236}">
                <a16:creationId xmlns:a16="http://schemas.microsoft.com/office/drawing/2014/main" id="{D30D074E-C91A-4E4C-BFAC-7FC9FF94D987}"/>
              </a:ext>
            </a:extLst>
          </p:cNvPr>
          <p:cNvSpPr/>
          <p:nvPr/>
        </p:nvSpPr>
        <p:spPr>
          <a:xfrm>
            <a:off x="3134535" y="421800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D5E826D-E0C3-C544-9A5A-B553692213DB}"/>
              </a:ext>
            </a:extLst>
          </p:cNvPr>
          <p:cNvCxnSpPr>
            <a:cxnSpLocks/>
          </p:cNvCxnSpPr>
          <p:nvPr/>
        </p:nvCxnSpPr>
        <p:spPr>
          <a:xfrm>
            <a:off x="3698630" y="3431126"/>
            <a:ext cx="119363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4AF6A863-0AF1-BB4A-B866-19B669449B1F}"/>
              </a:ext>
            </a:extLst>
          </p:cNvPr>
          <p:cNvSpPr/>
          <p:nvPr/>
        </p:nvSpPr>
        <p:spPr>
          <a:xfrm>
            <a:off x="2620267" y="2839362"/>
            <a:ext cx="249420" cy="281174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44EB42D-6C1D-EF42-9369-B9700BC61C86}"/>
              </a:ext>
            </a:extLst>
          </p:cNvPr>
          <p:cNvSpPr/>
          <p:nvPr/>
        </p:nvSpPr>
        <p:spPr>
          <a:xfrm>
            <a:off x="2905101" y="2912601"/>
            <a:ext cx="769053" cy="2597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5" name="Lightning Bolt 54">
            <a:extLst>
              <a:ext uri="{FF2B5EF4-FFF2-40B4-BE49-F238E27FC236}">
                <a16:creationId xmlns:a16="http://schemas.microsoft.com/office/drawing/2014/main" id="{AE18648E-7C15-0642-B9B0-2E8C45F89233}"/>
              </a:ext>
            </a:extLst>
          </p:cNvPr>
          <p:cNvSpPr/>
          <p:nvPr/>
        </p:nvSpPr>
        <p:spPr>
          <a:xfrm>
            <a:off x="5198177" y="330452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6" name="Lightning Bolt 55">
            <a:extLst>
              <a:ext uri="{FF2B5EF4-FFF2-40B4-BE49-F238E27FC236}">
                <a16:creationId xmlns:a16="http://schemas.microsoft.com/office/drawing/2014/main" id="{6BB41326-40C4-8B4E-926A-0CA0217F37EE}"/>
              </a:ext>
            </a:extLst>
          </p:cNvPr>
          <p:cNvSpPr/>
          <p:nvPr/>
        </p:nvSpPr>
        <p:spPr>
          <a:xfrm>
            <a:off x="5967904" y="3314507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C19B61B-6144-F846-89D4-50B036EDA11F}"/>
              </a:ext>
            </a:extLst>
          </p:cNvPr>
          <p:cNvSpPr/>
          <p:nvPr/>
        </p:nvSpPr>
        <p:spPr>
          <a:xfrm>
            <a:off x="4916043" y="2910801"/>
            <a:ext cx="1894657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FE2102-81F7-904F-A27D-4C4FA5FACF1B}"/>
              </a:ext>
            </a:extLst>
          </p:cNvPr>
          <p:cNvSpPr txBox="1"/>
          <p:nvPr/>
        </p:nvSpPr>
        <p:spPr>
          <a:xfrm>
            <a:off x="4895550" y="2938916"/>
            <a:ext cx="191515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Creation</a:t>
            </a:r>
          </a:p>
        </p:txBody>
      </p:sp>
      <p:sp>
        <p:nvSpPr>
          <p:cNvPr id="59" name="Lightning Bolt 58">
            <a:extLst>
              <a:ext uri="{FF2B5EF4-FFF2-40B4-BE49-F238E27FC236}">
                <a16:creationId xmlns:a16="http://schemas.microsoft.com/office/drawing/2014/main" id="{AE4F8A6C-34CD-CB48-9706-F52DF6E8A689}"/>
              </a:ext>
            </a:extLst>
          </p:cNvPr>
          <p:cNvSpPr/>
          <p:nvPr/>
        </p:nvSpPr>
        <p:spPr>
          <a:xfrm>
            <a:off x="5457658" y="427284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915B9A-48C2-D84A-ACBD-CA593E0C1454}"/>
              </a:ext>
            </a:extLst>
          </p:cNvPr>
          <p:cNvSpPr/>
          <p:nvPr/>
        </p:nvSpPr>
        <p:spPr>
          <a:xfrm>
            <a:off x="5026434" y="3876339"/>
            <a:ext cx="1340022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4EACB56-E0BA-014C-834C-0B7B4A76A7D7}"/>
              </a:ext>
            </a:extLst>
          </p:cNvPr>
          <p:cNvSpPr txBox="1"/>
          <p:nvPr/>
        </p:nvSpPr>
        <p:spPr>
          <a:xfrm>
            <a:off x="5005940" y="3904454"/>
            <a:ext cx="114341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62" name="Lightning Bolt 61">
            <a:extLst>
              <a:ext uri="{FF2B5EF4-FFF2-40B4-BE49-F238E27FC236}">
                <a16:creationId xmlns:a16="http://schemas.microsoft.com/office/drawing/2014/main" id="{5A7B53D9-13C8-F041-9334-873A52055EAA}"/>
              </a:ext>
            </a:extLst>
          </p:cNvPr>
          <p:cNvSpPr/>
          <p:nvPr/>
        </p:nvSpPr>
        <p:spPr>
          <a:xfrm>
            <a:off x="5473441" y="519696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D0FBFFB-B846-514D-A8DB-0A43861FE7D3}"/>
              </a:ext>
            </a:extLst>
          </p:cNvPr>
          <p:cNvSpPr/>
          <p:nvPr/>
        </p:nvSpPr>
        <p:spPr>
          <a:xfrm>
            <a:off x="4924673" y="4771895"/>
            <a:ext cx="1672396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4C89F35-356A-7749-A6E0-395A6D767526}"/>
              </a:ext>
            </a:extLst>
          </p:cNvPr>
          <p:cNvSpPr txBox="1"/>
          <p:nvPr/>
        </p:nvSpPr>
        <p:spPr>
          <a:xfrm>
            <a:off x="4904179" y="4800010"/>
            <a:ext cx="150712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</a:t>
            </a:r>
          </a:p>
        </p:txBody>
      </p: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200109AB-14C7-C145-A0A4-11F40B4195BD}"/>
              </a:ext>
            </a:extLst>
          </p:cNvPr>
          <p:cNvSpPr/>
          <p:nvPr/>
        </p:nvSpPr>
        <p:spPr>
          <a:xfrm>
            <a:off x="7197642" y="4637520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78391F-DF47-F945-9CA6-E1DE1F97C15F}"/>
              </a:ext>
            </a:extLst>
          </p:cNvPr>
          <p:cNvSpPr txBox="1"/>
          <p:nvPr/>
        </p:nvSpPr>
        <p:spPr>
          <a:xfrm>
            <a:off x="6823114" y="4255186"/>
            <a:ext cx="1066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5B0768E-947F-C84A-BB81-E414AA2A52D5}"/>
              </a:ext>
            </a:extLst>
          </p:cNvPr>
          <p:cNvCxnSpPr>
            <a:cxnSpLocks/>
          </p:cNvCxnSpPr>
          <p:nvPr/>
        </p:nvCxnSpPr>
        <p:spPr>
          <a:xfrm>
            <a:off x="3686413" y="4407220"/>
            <a:ext cx="1340022" cy="67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D328215-D04B-D94D-9787-420D176ADAEA}"/>
              </a:ext>
            </a:extLst>
          </p:cNvPr>
          <p:cNvCxnSpPr>
            <a:cxnSpLocks/>
          </p:cNvCxnSpPr>
          <p:nvPr/>
        </p:nvCxnSpPr>
        <p:spPr>
          <a:xfrm>
            <a:off x="6378273" y="4097945"/>
            <a:ext cx="18232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3C3A2A-F99D-BE42-81BA-D20CD821D0DB}"/>
              </a:ext>
            </a:extLst>
          </p:cNvPr>
          <p:cNvCxnSpPr>
            <a:cxnSpLocks/>
          </p:cNvCxnSpPr>
          <p:nvPr/>
        </p:nvCxnSpPr>
        <p:spPr>
          <a:xfrm>
            <a:off x="6379557" y="4425994"/>
            <a:ext cx="46297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C65A738-D96F-8541-8E00-4F069AA4C187}"/>
              </a:ext>
            </a:extLst>
          </p:cNvPr>
          <p:cNvSpPr txBox="1"/>
          <p:nvPr/>
        </p:nvSpPr>
        <p:spPr>
          <a:xfrm>
            <a:off x="9358709" y="3780432"/>
            <a:ext cx="242465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and Clients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D760783-3A09-FD43-BF03-EE1BC69ECD7B}"/>
              </a:ext>
            </a:extLst>
          </p:cNvPr>
          <p:cNvCxnSpPr>
            <a:cxnSpLocks/>
          </p:cNvCxnSpPr>
          <p:nvPr/>
        </p:nvCxnSpPr>
        <p:spPr>
          <a:xfrm>
            <a:off x="2448227" y="3915175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0D7889E-9FAB-0149-81AB-17B6331D673F}"/>
              </a:ext>
            </a:extLst>
          </p:cNvPr>
          <p:cNvSpPr/>
          <p:nvPr/>
        </p:nvSpPr>
        <p:spPr>
          <a:xfrm>
            <a:off x="6875819" y="4227071"/>
            <a:ext cx="1045813" cy="7386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D0A2547-3E7C-9646-81C5-7CC13A9E242E}"/>
              </a:ext>
            </a:extLst>
          </p:cNvPr>
          <p:cNvCxnSpPr>
            <a:cxnSpLocks/>
          </p:cNvCxnSpPr>
          <p:nvPr/>
        </p:nvCxnSpPr>
        <p:spPr>
          <a:xfrm>
            <a:off x="3654950" y="5072385"/>
            <a:ext cx="12373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DDB556F-75E2-C248-9B56-02B2C8A7718A}"/>
              </a:ext>
            </a:extLst>
          </p:cNvPr>
          <p:cNvCxnSpPr>
            <a:cxnSpLocks/>
          </p:cNvCxnSpPr>
          <p:nvPr/>
        </p:nvCxnSpPr>
        <p:spPr>
          <a:xfrm>
            <a:off x="2448226" y="4413999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4FC174-558E-D446-9CCB-5A10ACB36662}"/>
              </a:ext>
            </a:extLst>
          </p:cNvPr>
          <p:cNvCxnSpPr>
            <a:cxnSpLocks/>
          </p:cNvCxnSpPr>
          <p:nvPr/>
        </p:nvCxnSpPr>
        <p:spPr>
          <a:xfrm>
            <a:off x="2466795" y="4875965"/>
            <a:ext cx="6781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24873B8D-257C-DF45-B30A-FCE00010544C}"/>
              </a:ext>
            </a:extLst>
          </p:cNvPr>
          <p:cNvSpPr txBox="1"/>
          <p:nvPr/>
        </p:nvSpPr>
        <p:spPr>
          <a:xfrm>
            <a:off x="8172154" y="3065997"/>
            <a:ext cx="98135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77" name="Lightning Bolt 76">
            <a:extLst>
              <a:ext uri="{FF2B5EF4-FFF2-40B4-BE49-F238E27FC236}">
                <a16:creationId xmlns:a16="http://schemas.microsoft.com/office/drawing/2014/main" id="{71E7AC80-72D2-CD41-A14E-9FC640900CD1}"/>
              </a:ext>
            </a:extLst>
          </p:cNvPr>
          <p:cNvSpPr/>
          <p:nvPr/>
        </p:nvSpPr>
        <p:spPr>
          <a:xfrm>
            <a:off x="8407295" y="3661629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8" name="Lightning Bolt 77">
            <a:extLst>
              <a:ext uri="{FF2B5EF4-FFF2-40B4-BE49-F238E27FC236}">
                <a16:creationId xmlns:a16="http://schemas.microsoft.com/office/drawing/2014/main" id="{AA31AEFF-28A1-C746-A1F1-C508A715E7AC}"/>
              </a:ext>
            </a:extLst>
          </p:cNvPr>
          <p:cNvSpPr/>
          <p:nvPr/>
        </p:nvSpPr>
        <p:spPr>
          <a:xfrm>
            <a:off x="8477189" y="482158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40625E1-56FB-3B48-B950-0963700FBDD4}"/>
              </a:ext>
            </a:extLst>
          </p:cNvPr>
          <p:cNvSpPr/>
          <p:nvPr/>
        </p:nvSpPr>
        <p:spPr>
          <a:xfrm>
            <a:off x="8235719" y="2910801"/>
            <a:ext cx="902127" cy="259793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262D1F6-EE74-6D4C-B748-25A7E988FAF9}"/>
              </a:ext>
            </a:extLst>
          </p:cNvPr>
          <p:cNvSpPr/>
          <p:nvPr/>
        </p:nvSpPr>
        <p:spPr>
          <a:xfrm>
            <a:off x="9180169" y="2832303"/>
            <a:ext cx="249420" cy="281174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77BF75E-3569-5D4E-A552-D9660200AADE}"/>
              </a:ext>
            </a:extLst>
          </p:cNvPr>
          <p:cNvCxnSpPr>
            <a:cxnSpLocks/>
          </p:cNvCxnSpPr>
          <p:nvPr/>
        </p:nvCxnSpPr>
        <p:spPr>
          <a:xfrm>
            <a:off x="8976195" y="3754641"/>
            <a:ext cx="574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721E7225-6231-4B48-9282-87C91E4130A9}"/>
              </a:ext>
            </a:extLst>
          </p:cNvPr>
          <p:cNvCxnSpPr>
            <a:cxnSpLocks/>
          </p:cNvCxnSpPr>
          <p:nvPr/>
        </p:nvCxnSpPr>
        <p:spPr>
          <a:xfrm>
            <a:off x="8966908" y="4941069"/>
            <a:ext cx="5743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A95DDA1-0BB0-434A-976C-BB1384C92525}"/>
              </a:ext>
            </a:extLst>
          </p:cNvPr>
          <p:cNvCxnSpPr>
            <a:cxnSpLocks/>
          </p:cNvCxnSpPr>
          <p:nvPr/>
        </p:nvCxnSpPr>
        <p:spPr>
          <a:xfrm flipV="1">
            <a:off x="6842531" y="3266052"/>
            <a:ext cx="1359036" cy="159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40EB027-39AB-3647-A7A1-67C8C6037F35}"/>
              </a:ext>
            </a:extLst>
          </p:cNvPr>
          <p:cNvCxnSpPr>
            <a:cxnSpLocks/>
          </p:cNvCxnSpPr>
          <p:nvPr/>
        </p:nvCxnSpPr>
        <p:spPr>
          <a:xfrm>
            <a:off x="7921632" y="4487697"/>
            <a:ext cx="30182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62A1ED2-E5C0-1A4A-9B11-937E70A04602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6597069" y="5141216"/>
            <a:ext cx="1604498" cy="205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6F4D58FE-CF58-694D-9CF7-BDFF5DCC6495}"/>
              </a:ext>
            </a:extLst>
          </p:cNvPr>
          <p:cNvSpPr txBox="1"/>
          <p:nvPr/>
        </p:nvSpPr>
        <p:spPr>
          <a:xfrm>
            <a:off x="8538869" y="2532130"/>
            <a:ext cx="144898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16FB7C9B-216C-A643-A222-7693EBDF7444}"/>
              </a:ext>
            </a:extLst>
          </p:cNvPr>
          <p:cNvSpPr txBox="1">
            <a:spLocks/>
          </p:cNvSpPr>
          <p:nvPr/>
        </p:nvSpPr>
        <p:spPr bwMode="auto">
          <a:xfrm>
            <a:off x="503071" y="136977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Multi-Threaded Deep Pipeline at Replicas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35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A9AA7B-1627-AC4C-AB74-06A4DB2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Evaluation and Analysis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C9D4A-6C18-2B48-834B-76DF368F6F3B}"/>
              </a:ext>
            </a:extLst>
          </p:cNvPr>
          <p:cNvSpPr txBox="1">
            <a:spLocks/>
          </p:cNvSpPr>
          <p:nvPr/>
        </p:nvSpPr>
        <p:spPr bwMode="auto">
          <a:xfrm>
            <a:off x="683288" y="1462514"/>
            <a:ext cx="10641204" cy="437760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We ask eleven distinct questions that affect performance of a Permissioned Blockchain.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Workload provided by Yahoo Cloud Serving Benchmark (YCSB).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PBFT to achieve BFT consensus among replicas.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General Setup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 (unless stated otherwise):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8-core Intel Xeon Cascade Lake CPU.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 Requests sent by 80K clients deployed on 4 machines.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Employed batching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 Batch size set at 100.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At each replica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000" dirty="0">
                <a:latin typeface="Palatino Linotype" panose="02040502050505030304" pitchFamily="18" charset="0"/>
              </a:rPr>
              <a:t> one worker-thread, one execute-thread and two batch-threads</a:t>
            </a:r>
          </a:p>
        </p:txBody>
      </p:sp>
    </p:spTree>
    <p:extLst>
      <p:ext uri="{BB962C8B-B14F-4D97-AF65-F5344CB8AC3E}">
        <p14:creationId xmlns:p14="http://schemas.microsoft.com/office/powerpoint/2010/main" val="3194437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20096" y="35331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DAECD01-7533-4B83-83E9-6A1408B1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07" y="1067161"/>
            <a:ext cx="9151916" cy="4270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E7F5F-F567-A443-B9B0-DCB2AE6C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00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1708" y="35331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ED6487-F1CE-4AEF-95D1-43655801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EEC38-B1DF-5A49-A218-20EF090A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63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4189" y="353645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85402B9-8C45-4083-BE43-AC5BAB3B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8F8CA-8208-5342-971C-344B31E1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07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048" y="355347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4FAF329-8285-42BA-98E8-A3A2628C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7FBF2-B448-DB45-9121-A75D08BD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12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2: Optimal Batching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9666" y="5376152"/>
            <a:ext cx="10515600" cy="885371"/>
          </a:xfrm>
        </p:spPr>
        <p:txBody>
          <a:bodyPr rtlCol="0"/>
          <a:lstStyle/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More transactions batched together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increase in throughput </a:t>
            </a:r>
          </a:p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reduced phases of consensus.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22D6A-982F-AC4D-9AD1-1EB9464C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46CAA-44A6-1240-AB5A-61561C48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7" y="1350554"/>
            <a:ext cx="5244346" cy="378982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B888CB4-6762-7B43-9AC5-6B803F19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6" y="1331474"/>
            <a:ext cx="5357943" cy="3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14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3: Memory Storage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26" y="5377237"/>
            <a:ext cx="7707086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In-memory blockchain storage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</a:rPr>
              <a:t>reduces access cost.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C8BE43-A3FE-714D-A652-5180A9A1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21" y="1320343"/>
            <a:ext cx="3593055" cy="36642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4EBA4-2843-6F43-AAA4-67E8CA8A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35" y="1365074"/>
            <a:ext cx="3712097" cy="36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99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1049" y="1608807"/>
            <a:ext cx="10515600" cy="19541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 linked list of blocks.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Each block contains hash of the previous block.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 block contains information about some client transactions.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57" y="569439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641966" y="413905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733714" y="519329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733714" y="453449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624041" y="453449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710201" y="412745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799619" y="519329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768012" y="460373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576061" y="413905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685734" y="519329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685734" y="453449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576061" y="455656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510156" y="315815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566484" y="433414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556179" y="369152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453090" y="369152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635781" y="511847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9068587" y="460373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4037575" y="486990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980273" y="486990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878325" y="434013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606A8F-84AF-6142-A09D-22DA438F55B9}"/>
              </a:ext>
            </a:extLst>
          </p:cNvPr>
          <p:cNvSpPr txBox="1"/>
          <p:nvPr/>
        </p:nvSpPr>
        <p:spPr>
          <a:xfrm>
            <a:off x="7969828" y="5721922"/>
            <a:ext cx="22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596231" y="310745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58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4: Number of Clients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4975" y="5377237"/>
            <a:ext cx="6419507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Too many clients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increases average latency.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F0175-5456-4F4E-9DFE-96D6D21F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42" y="1430376"/>
            <a:ext cx="4873259" cy="342297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F11560-F67A-5E48-9A50-929DD5AB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3" y="1430376"/>
            <a:ext cx="4970031" cy="35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5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666409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 and Final Remarks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1101970" y="2476954"/>
            <a:ext cx="9988060" cy="2738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There are several factors that affect throughput of a blockchain system.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Fast consensus does not always implies an efficient blockchain system.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We show that a well-crafted system-centric permissioned blockchain system can outperform a protocol-centric blockchain system.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Palatino Linotype" panose="02040502050505030304" pitchFamily="18" charset="0"/>
              </a:rPr>
              <a:t>System designers need to dissect their application to find performance bottlenecks.</a:t>
            </a:r>
          </a:p>
        </p:txBody>
      </p:sp>
    </p:spTree>
    <p:extLst>
      <p:ext uri="{BB962C8B-B14F-4D97-AF65-F5344CB8AC3E}">
        <p14:creationId xmlns:p14="http://schemas.microsoft.com/office/powerpoint/2010/main" val="2516267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DC5F0E2-B3A2-BA47-941B-DA9BDD4E2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012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a Blockchain System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id="{E9B8501D-7C34-EE4D-AF71-D558AB59EBE7}"/>
              </a:ext>
            </a:extLst>
          </p:cNvPr>
          <p:cNvSpPr txBox="1">
            <a:spLocks/>
          </p:cNvSpPr>
          <p:nvPr/>
        </p:nvSpPr>
        <p:spPr bwMode="auto">
          <a:xfrm>
            <a:off x="74620" y="2369831"/>
            <a:ext cx="10515599" cy="331866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Replicas   	           		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   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	Store all the data.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Client               		    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	Sends transactions to process.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 Protocol              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	Helps ordering transactions.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Cryptographic Constructs   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	Authenticate replicas and clients.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Ledger			    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2400">
                <a:latin typeface="Palatino Linotype" panose="02040502050505030304" pitchFamily="18" charset="0"/>
                <a:cs typeface="Times New Roman" panose="02020603050405020304" pitchFamily="18" charset="0"/>
              </a:rPr>
              <a:t>	Records transactions.	</a:t>
            </a:r>
            <a:endParaRPr lang="en-US" sz="24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Picture 37" descr="A close up of text on a black surface&#10;&#10;Description automatically generated">
            <a:extLst>
              <a:ext uri="{FF2B5EF4-FFF2-40B4-BE49-F238E27FC236}">
                <a16:creationId xmlns:a16="http://schemas.microsoft.com/office/drawing/2014/main" id="{8977C106-BC86-C84D-88AC-04CD361A8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37" y="2286686"/>
            <a:ext cx="2885131" cy="22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23487" y="754093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Famous Blockchain Applications?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61659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974C54-CE7A-D14C-8336-64A07A306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247" y="2193513"/>
            <a:ext cx="5486399" cy="36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38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08933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-1" y="1370462"/>
            <a:ext cx="10515599" cy="4507965"/>
          </a:xfrm>
        </p:spPr>
        <p:txBody>
          <a:bodyPr rtlCol="0"/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Throughput of initial cryptocurrencies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Throughput of existing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distributed databases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1 million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Low throughput acceptable in </a:t>
            </a:r>
            <a:r>
              <a:rPr lang="en-US" sz="2400" i="1" dirty="0" err="1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permissionless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applications.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Aim: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 	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1) Cryptocurrency that is decentralized.  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		2) Identities are hidden or unknown.</a:t>
            </a:r>
            <a:endParaRPr lang="en-US" sz="1600" dirty="0">
              <a:latin typeface="Palatino Linotype" panose="02040502050505030304" pitchFamily="18" charset="0"/>
              <a:cs typeface="Times New Roman" panose="02020603050405020304" pitchFamily="18" charset="0"/>
              <a:sym typeface="Wingdings" pitchFamily="2" charset="2"/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Result: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1) Forks in the chain.</a:t>
            </a:r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		2)Not acceptable to industries.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03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437484" y="560536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Rise of Permissioned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37484" y="1449619"/>
            <a:ext cx="10676025" cy="5044843"/>
          </a:xfrm>
        </p:spPr>
        <p:txBody>
          <a:bodyPr rtlCol="0"/>
          <a:lstStyle/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Only a selected group of replicas, although untrusted can participate.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Identities of the replica known a priori.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Prevent </a:t>
            </a:r>
            <a:r>
              <a:rPr lang="en-US" dirty="0">
                <a:solidFill>
                  <a:srgbClr val="00B05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chain forks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Suitable for needs of an industry  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JP Morgan, IBM, Oracle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Open design of </a:t>
            </a:r>
            <a:r>
              <a:rPr lang="en-US" sz="2400" i="1" dirty="0">
                <a:solidFill>
                  <a:schemeClr val="accent4">
                    <a:lumMod val="5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Databases.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Throughput? &lt; </a:t>
            </a:r>
            <a:r>
              <a:rPr lang="en-US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10K </a:t>
            </a:r>
            <a:r>
              <a:rPr lang="en-US" dirty="0" err="1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txns</a:t>
            </a:r>
            <a:r>
              <a:rPr lang="en-US" dirty="0">
                <a:solidFill>
                  <a:srgbClr val="FF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/s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.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Often cited reason </a:t>
            </a:r>
            <a:r>
              <a:rPr lang="en-US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Traditional BFT consensus protocols are expensive!</a:t>
            </a:r>
            <a:endParaRPr 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Arial"/>
              <a:buChar char="•"/>
              <a:defRPr/>
            </a:pPr>
            <a:endParaRPr 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8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88290" y="1138846"/>
            <a:ext cx="10925085" cy="113449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Graphic 11" descr="Internet">
            <a:extLst>
              <a:ext uri="{FF2B5EF4-FFF2-40B4-BE49-F238E27FC236}">
                <a16:creationId xmlns:a16="http://schemas.microsoft.com/office/drawing/2014/main" id="{4633A597-5FE3-A74D-B400-83CE53D43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0375" y="3688800"/>
            <a:ext cx="1114506" cy="1134491"/>
          </a:xfrm>
          <a:prstGeom prst="rect">
            <a:avLst/>
          </a:prstGeom>
        </p:spPr>
      </p:pic>
      <p:pic>
        <p:nvPicPr>
          <p:cNvPr id="14" name="Graphic 13" descr="Internet">
            <a:extLst>
              <a:ext uri="{FF2B5EF4-FFF2-40B4-BE49-F238E27FC236}">
                <a16:creationId xmlns:a16="http://schemas.microsoft.com/office/drawing/2014/main" id="{CDF3DB73-B08B-BA49-8719-9B4015F59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6879" y="4520758"/>
            <a:ext cx="1114506" cy="1134491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661ECFA1-5D15-E643-9183-FEFA78318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375" y="5298695"/>
            <a:ext cx="1114506" cy="1134491"/>
          </a:xfrm>
          <a:prstGeom prst="rect">
            <a:avLst/>
          </a:prstGeom>
        </p:spPr>
      </p:pic>
      <p:pic>
        <p:nvPicPr>
          <p:cNvPr id="16" name="Graphic 15" descr="Internet">
            <a:extLst>
              <a:ext uri="{FF2B5EF4-FFF2-40B4-BE49-F238E27FC236}">
                <a16:creationId xmlns:a16="http://schemas.microsoft.com/office/drawing/2014/main" id="{CCD83EE8-188E-DE48-B1AC-82742AA6A4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56879" y="2773102"/>
            <a:ext cx="1114506" cy="1134491"/>
          </a:xfrm>
          <a:prstGeom prst="rect">
            <a:avLst/>
          </a:prstGeom>
        </p:spPr>
      </p:pic>
      <p:pic>
        <p:nvPicPr>
          <p:cNvPr id="17" name="Graphic 16" descr="Internet">
            <a:extLst>
              <a:ext uri="{FF2B5EF4-FFF2-40B4-BE49-F238E27FC236}">
                <a16:creationId xmlns:a16="http://schemas.microsoft.com/office/drawing/2014/main" id="{933F0969-E766-8C47-86C9-50E038E98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0375" y="2276088"/>
            <a:ext cx="1114506" cy="1134491"/>
          </a:xfrm>
          <a:prstGeom prst="rect">
            <a:avLst/>
          </a:prstGeom>
        </p:spPr>
      </p:pic>
      <p:pic>
        <p:nvPicPr>
          <p:cNvPr id="19" name="Graphic 18" descr="Internet">
            <a:extLst>
              <a:ext uri="{FF2B5EF4-FFF2-40B4-BE49-F238E27FC236}">
                <a16:creationId xmlns:a16="http://schemas.microsoft.com/office/drawing/2014/main" id="{EFBCB9B9-AF8B-DB47-8753-066058A61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453" y="4520758"/>
            <a:ext cx="1114506" cy="1134491"/>
          </a:xfrm>
          <a:prstGeom prst="rect">
            <a:avLst/>
          </a:prstGeom>
        </p:spPr>
      </p:pic>
      <p:pic>
        <p:nvPicPr>
          <p:cNvPr id="20" name="Graphic 19" descr="Skull">
            <a:extLst>
              <a:ext uri="{FF2B5EF4-FFF2-40B4-BE49-F238E27FC236}">
                <a16:creationId xmlns:a16="http://schemas.microsoft.com/office/drawing/2014/main" id="{EEAF2098-85CC-9644-92A8-502F3F07E8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81453" y="4520758"/>
            <a:ext cx="1114506" cy="113449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AD3D56-FEDE-5049-896E-87DC077D1A1D}"/>
              </a:ext>
            </a:extLst>
          </p:cNvPr>
          <p:cNvSpPr txBox="1"/>
          <p:nvPr/>
        </p:nvSpPr>
        <p:spPr>
          <a:xfrm>
            <a:off x="5522513" y="4602766"/>
            <a:ext cx="1257601" cy="32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Primary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FC858C-F3BA-1F4F-8C29-C6EE5EF2B1D4}"/>
              </a:ext>
            </a:extLst>
          </p:cNvPr>
          <p:cNvSpPr txBox="1"/>
          <p:nvPr/>
        </p:nvSpPr>
        <p:spPr>
          <a:xfrm>
            <a:off x="3475340" y="5566641"/>
            <a:ext cx="1488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Malicious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75E2F1E-7AE2-494D-AC6D-D18A7ED75019}"/>
              </a:ext>
            </a:extLst>
          </p:cNvPr>
          <p:cNvSpPr txBox="1"/>
          <p:nvPr/>
        </p:nvSpPr>
        <p:spPr>
          <a:xfrm>
            <a:off x="7409114" y="3755947"/>
            <a:ext cx="1162271" cy="32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Crashed</a:t>
            </a: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FE46A5CB-058E-7F44-866D-BEE1AE5E0479}"/>
              </a:ext>
            </a:extLst>
          </p:cNvPr>
          <p:cNvSpPr/>
          <p:nvPr/>
        </p:nvSpPr>
        <p:spPr>
          <a:xfrm>
            <a:off x="7260512" y="2740689"/>
            <a:ext cx="1414361" cy="1193049"/>
          </a:xfrm>
          <a:prstGeom prst="mathMultiply">
            <a:avLst/>
          </a:prstGeom>
          <a:noFill/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743E327-DD66-7845-80CE-9EA010580091}"/>
              </a:ext>
            </a:extLst>
          </p:cNvPr>
          <p:cNvCxnSpPr/>
          <p:nvPr/>
        </p:nvCxnSpPr>
        <p:spPr>
          <a:xfrm flipH="1" flipV="1">
            <a:off x="4776757" y="3567246"/>
            <a:ext cx="745756" cy="398905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7F04CC-5DD3-AF4A-A855-355BD649163A}"/>
              </a:ext>
            </a:extLst>
          </p:cNvPr>
          <p:cNvCxnSpPr>
            <a:cxnSpLocks/>
          </p:cNvCxnSpPr>
          <p:nvPr/>
        </p:nvCxnSpPr>
        <p:spPr>
          <a:xfrm flipV="1">
            <a:off x="6087628" y="3226900"/>
            <a:ext cx="0" cy="604640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95F690B-0138-DB43-AE50-0A5A226DBD94}"/>
              </a:ext>
            </a:extLst>
          </p:cNvPr>
          <p:cNvCxnSpPr/>
          <p:nvPr/>
        </p:nvCxnSpPr>
        <p:spPr>
          <a:xfrm flipV="1">
            <a:off x="6644881" y="3567246"/>
            <a:ext cx="811998" cy="417815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D3F6EA-589B-C642-85D4-969A6B723296}"/>
              </a:ext>
            </a:extLst>
          </p:cNvPr>
          <p:cNvCxnSpPr/>
          <p:nvPr/>
        </p:nvCxnSpPr>
        <p:spPr>
          <a:xfrm>
            <a:off x="6668764" y="4651388"/>
            <a:ext cx="671356" cy="360982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4F1EB97-66B4-884E-A65B-E9BAA7AE60C1}"/>
              </a:ext>
            </a:extLst>
          </p:cNvPr>
          <p:cNvCxnSpPr/>
          <p:nvPr/>
        </p:nvCxnSpPr>
        <p:spPr>
          <a:xfrm flipH="1">
            <a:off x="4776757" y="4520758"/>
            <a:ext cx="639515" cy="302532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88217B-7385-AA44-9185-8D659F9EB1EB}"/>
              </a:ext>
            </a:extLst>
          </p:cNvPr>
          <p:cNvCxnSpPr>
            <a:cxnSpLocks/>
          </p:cNvCxnSpPr>
          <p:nvPr/>
        </p:nvCxnSpPr>
        <p:spPr>
          <a:xfrm>
            <a:off x="6071705" y="5012370"/>
            <a:ext cx="0" cy="513223"/>
          </a:xfrm>
          <a:prstGeom prst="straightConnector1">
            <a:avLst/>
          </a:prstGeom>
          <a:ln w="412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47653A3-9322-D841-B5B2-4FDE9AA7D746}"/>
              </a:ext>
            </a:extLst>
          </p:cNvPr>
          <p:cNvSpPr txBox="1"/>
          <p:nvPr/>
        </p:nvSpPr>
        <p:spPr>
          <a:xfrm>
            <a:off x="3763020" y="3506556"/>
            <a:ext cx="936852" cy="32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pic>
        <p:nvPicPr>
          <p:cNvPr id="6" name="Graphic 5" descr="Male profile">
            <a:extLst>
              <a:ext uri="{FF2B5EF4-FFF2-40B4-BE49-F238E27FC236}">
                <a16:creationId xmlns:a16="http://schemas.microsoft.com/office/drawing/2014/main" id="{48F93C3D-AA1D-1040-B1AF-854F35B888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51078" y="2731249"/>
            <a:ext cx="936852" cy="90073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17537E-7658-9C4E-B17C-DBEA12C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73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418493" y="0"/>
            <a:ext cx="8187732" cy="158812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/>
            <a:r>
              <a:rPr lang="en-US" b="1" dirty="0">
                <a:latin typeface="Palatino Linotype" panose="02040502050505030304" pitchFamily="18" charset="0"/>
              </a:rPr>
              <a:t>Can a well-crafted system based on a </a:t>
            </a:r>
          </a:p>
          <a:p>
            <a:pPr algn="ctr"/>
            <a:r>
              <a:rPr lang="en-US" b="1" dirty="0">
                <a:latin typeface="Palatino Linotype" panose="02040502050505030304" pitchFamily="18" charset="0"/>
              </a:rPr>
              <a:t>classical BFT protocol outperform </a:t>
            </a:r>
          </a:p>
          <a:p>
            <a:pPr algn="ctr"/>
            <a:r>
              <a:rPr lang="en-US" b="1" dirty="0">
                <a:latin typeface="Palatino Linotype" panose="02040502050505030304" pitchFamily="18" charset="0"/>
              </a:rPr>
              <a:t>a modern protocol?</a:t>
            </a:r>
            <a:endParaRPr lang="en-US" dirty="0">
              <a:latin typeface="Palatino Linotype" panose="0204050205050503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A6B48-D136-4C46-9E25-C6EAADF53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49" y="1629725"/>
            <a:ext cx="4853355" cy="33973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CF0428C-9DF0-7A41-AAEA-A71031EDBAE7}"/>
              </a:ext>
            </a:extLst>
          </p:cNvPr>
          <p:cNvSpPr txBox="1">
            <a:spLocks/>
          </p:cNvSpPr>
          <p:nvPr/>
        </p:nvSpPr>
        <p:spPr bwMode="auto">
          <a:xfrm>
            <a:off x="99522" y="5027073"/>
            <a:ext cx="12008742" cy="9685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dirty="0" err="1">
                <a:latin typeface="Palatino Linotype" panose="02040502050505030304" pitchFamily="18" charset="0"/>
              </a:rPr>
              <a:t>ResilientDB</a:t>
            </a:r>
            <a:r>
              <a:rPr lang="en-US" sz="2000" dirty="0">
                <a:latin typeface="Palatino Linotype" panose="02040502050505030304" pitchFamily="18" charset="0"/>
              </a:rPr>
              <a:t> employs three-phase (of which two require quadratic communication) PBFT protocol and scales better than protocol-centric permissioned blockchain system that uses single linear-phase Zyzzyva.</a:t>
            </a:r>
          </a:p>
        </p:txBody>
      </p:sp>
    </p:spTree>
    <p:extLst>
      <p:ext uri="{BB962C8B-B14F-4D97-AF65-F5344CB8AC3E}">
        <p14:creationId xmlns:p14="http://schemas.microsoft.com/office/powerpoint/2010/main" val="203700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677417" y="1791864"/>
            <a:ext cx="10737501" cy="1378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Permissioned Blockchain systems overlook system design! 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2370" y="3806707"/>
            <a:ext cx="11455121" cy="934498"/>
          </a:xfrm>
        </p:spPr>
        <p:txBody>
          <a:bodyPr rtlCol="0"/>
          <a:lstStyle/>
          <a:p>
            <a:pPr marL="457200" lvl="1" indent="0" algn="just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800" dirty="0" err="1">
                <a:latin typeface="Palatino Linotype" panose="02040502050505030304" pitchFamily="18" charset="0"/>
              </a:rPr>
              <a:t>ResilientDB</a:t>
            </a:r>
            <a:r>
              <a:rPr lang="en-US" sz="2800" dirty="0">
                <a:latin typeface="Palatino Linotype" panose="02040502050505030304" pitchFamily="18" charset="0"/>
              </a:rPr>
              <a:t> adopts </a:t>
            </a:r>
            <a:r>
              <a:rPr lang="en-US" sz="28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sz="2800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FF5D3A-C3F4-EE44-8980-51A1B58D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79" y="5012731"/>
            <a:ext cx="2825296" cy="1138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42672-4C51-0F4E-AD30-81877595CE56}"/>
              </a:ext>
            </a:extLst>
          </p:cNvPr>
          <p:cNvSpPr txBox="1"/>
          <p:nvPr/>
        </p:nvSpPr>
        <p:spPr>
          <a:xfrm>
            <a:off x="81809" y="6457890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3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3296</TotalTime>
  <Words>735</Words>
  <Application>Microsoft Macintosh PowerPoint</Application>
  <PresentationFormat>Widescreen</PresentationFormat>
  <Paragraphs>151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Palatino Linotype</vt:lpstr>
      <vt:lpstr>Proxima Nova</vt:lpstr>
      <vt:lpstr>Times New Roman</vt:lpstr>
      <vt:lpstr>Custom Design</vt:lpstr>
      <vt:lpstr>1_Office Theme</vt:lpstr>
      <vt:lpstr>Permissioned Blockchain Through the  Looking Glass: Architectural and  Implementation Lessons Learned</vt:lpstr>
      <vt:lpstr>What is Blockchain?</vt:lpstr>
      <vt:lpstr>Components of a Blockchain System</vt:lpstr>
      <vt:lpstr>Famous Blockchain Applications?</vt:lpstr>
      <vt:lpstr>Why only Cryptocurrencies?</vt:lpstr>
      <vt:lpstr>Rise of Permissioned Blockchains</vt:lpstr>
      <vt:lpstr>At the core of any Blockchain application is a Byzantine Fault-Tolerant (BFT) consensus protocol.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Final Remarks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519</cp:revision>
  <dcterms:created xsi:type="dcterms:W3CDTF">2018-08-17T23:07:33Z</dcterms:created>
  <dcterms:modified xsi:type="dcterms:W3CDTF">2020-04-26T02:11:46Z</dcterms:modified>
  <cp:category/>
</cp:coreProperties>
</file>